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2F2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2F2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12064"/>
            <a:ext cx="73152" cy="73152"/>
          </a:xfrm>
          <a:prstGeom prst="rect">
            <a:avLst/>
          </a:prstGeom>
          <a:solidFill>
            <a:srgbClr val="1D5C63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429768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40" kern="0" dirty="0">
                <a:solidFill>
                  <a:srgbClr val="6C737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BEFORE YOU START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66928" y="914400"/>
            <a:ext cx="8010144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000" b="1" spc="-60" kern="0" dirty="0">
                <a:solidFill>
                  <a:srgbClr val="15181C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Install three fonts, then delete this slide.</a:t>
            </a:r>
            <a:endParaRPr lang="en-US" sz="3000" dirty="0"/>
          </a:p>
        </p:txBody>
      </p:sp>
      <p:sp>
        <p:nvSpPr>
          <p:cNvPr id="5" name="Shape 3"/>
          <p:cNvSpPr/>
          <p:nvPr/>
        </p:nvSpPr>
        <p:spPr>
          <a:xfrm>
            <a:off x="566928" y="1858061"/>
            <a:ext cx="60350" cy="60350"/>
          </a:xfrm>
          <a:prstGeom prst="ellipse">
            <a:avLst/>
          </a:prstGeom>
          <a:solidFill>
            <a:srgbClr val="B8BDAC"/>
          </a:solidFill>
          <a:ln/>
        </p:spPr>
      </p:sp>
      <p:sp>
        <p:nvSpPr>
          <p:cNvPr id="6" name="Shape 4"/>
          <p:cNvSpPr/>
          <p:nvPr/>
        </p:nvSpPr>
        <p:spPr>
          <a:xfrm>
            <a:off x="723839" y="1858061"/>
            <a:ext cx="60350" cy="60350"/>
          </a:xfrm>
          <a:prstGeom prst="ellipse">
            <a:avLst/>
          </a:prstGeom>
          <a:solidFill>
            <a:srgbClr val="B8BDAC"/>
          </a:solidFill>
          <a:ln/>
        </p:spPr>
      </p:sp>
      <p:sp>
        <p:nvSpPr>
          <p:cNvPr id="7" name="Shape 5"/>
          <p:cNvSpPr/>
          <p:nvPr/>
        </p:nvSpPr>
        <p:spPr>
          <a:xfrm>
            <a:off x="880750" y="1858061"/>
            <a:ext cx="60350" cy="60350"/>
          </a:xfrm>
          <a:prstGeom prst="ellipse">
            <a:avLst/>
          </a:prstGeom>
          <a:solidFill>
            <a:srgbClr val="B8BDAC"/>
          </a:solidFill>
          <a:ln/>
        </p:spPr>
      </p:sp>
      <p:sp>
        <p:nvSpPr>
          <p:cNvPr id="8" name="Shape 6"/>
          <p:cNvSpPr/>
          <p:nvPr/>
        </p:nvSpPr>
        <p:spPr>
          <a:xfrm>
            <a:off x="1037661" y="1858061"/>
            <a:ext cx="60350" cy="60350"/>
          </a:xfrm>
          <a:prstGeom prst="ellipse">
            <a:avLst/>
          </a:prstGeom>
          <a:solidFill>
            <a:srgbClr val="B8BDAC"/>
          </a:solidFill>
          <a:ln/>
        </p:spPr>
      </p:sp>
      <p:sp>
        <p:nvSpPr>
          <p:cNvPr id="9" name="Shape 7"/>
          <p:cNvSpPr/>
          <p:nvPr/>
        </p:nvSpPr>
        <p:spPr>
          <a:xfrm>
            <a:off x="1194572" y="1858061"/>
            <a:ext cx="60350" cy="60350"/>
          </a:xfrm>
          <a:prstGeom prst="ellipse">
            <a:avLst/>
          </a:prstGeom>
          <a:solidFill>
            <a:srgbClr val="B8BDAC"/>
          </a:solidFill>
          <a:ln/>
        </p:spPr>
      </p:sp>
      <p:sp>
        <p:nvSpPr>
          <p:cNvPr id="10" name="Shape 8"/>
          <p:cNvSpPr/>
          <p:nvPr/>
        </p:nvSpPr>
        <p:spPr>
          <a:xfrm>
            <a:off x="1351483" y="1858061"/>
            <a:ext cx="60350" cy="60350"/>
          </a:xfrm>
          <a:prstGeom prst="ellipse">
            <a:avLst/>
          </a:prstGeom>
          <a:solidFill>
            <a:srgbClr val="B8BDAC"/>
          </a:solidFill>
          <a:ln/>
        </p:spPr>
      </p:sp>
      <p:sp>
        <p:nvSpPr>
          <p:cNvPr id="11" name="Shape 9"/>
          <p:cNvSpPr/>
          <p:nvPr/>
        </p:nvSpPr>
        <p:spPr>
          <a:xfrm>
            <a:off x="1508394" y="1858061"/>
            <a:ext cx="60350" cy="60350"/>
          </a:xfrm>
          <a:prstGeom prst="ellipse">
            <a:avLst/>
          </a:prstGeom>
          <a:solidFill>
            <a:srgbClr val="B8BDAC"/>
          </a:solidFill>
          <a:ln/>
        </p:spPr>
      </p:sp>
      <p:sp>
        <p:nvSpPr>
          <p:cNvPr id="12" name="Shape 10"/>
          <p:cNvSpPr/>
          <p:nvPr/>
        </p:nvSpPr>
        <p:spPr>
          <a:xfrm>
            <a:off x="1665305" y="1858061"/>
            <a:ext cx="60350" cy="60350"/>
          </a:xfrm>
          <a:prstGeom prst="ellipse">
            <a:avLst/>
          </a:prstGeom>
          <a:solidFill>
            <a:srgbClr val="B8BDAC"/>
          </a:solidFill>
          <a:ln/>
        </p:spPr>
      </p:sp>
      <p:sp>
        <p:nvSpPr>
          <p:cNvPr id="13" name="Shape 11"/>
          <p:cNvSpPr/>
          <p:nvPr/>
        </p:nvSpPr>
        <p:spPr>
          <a:xfrm>
            <a:off x="1822216" y="1858061"/>
            <a:ext cx="60350" cy="60350"/>
          </a:xfrm>
          <a:prstGeom prst="ellipse">
            <a:avLst/>
          </a:prstGeom>
          <a:solidFill>
            <a:srgbClr val="B8BDAC"/>
          </a:solidFill>
          <a:ln/>
        </p:spPr>
      </p:sp>
      <p:sp>
        <p:nvSpPr>
          <p:cNvPr id="14" name="Shape 12"/>
          <p:cNvSpPr/>
          <p:nvPr/>
        </p:nvSpPr>
        <p:spPr>
          <a:xfrm>
            <a:off x="1979127" y="1858061"/>
            <a:ext cx="60350" cy="60350"/>
          </a:xfrm>
          <a:prstGeom prst="ellipse">
            <a:avLst/>
          </a:prstGeom>
          <a:solidFill>
            <a:srgbClr val="B8BDAC"/>
          </a:solidFill>
          <a:ln/>
        </p:spPr>
      </p:sp>
      <p:sp>
        <p:nvSpPr>
          <p:cNvPr id="15" name="Shape 13"/>
          <p:cNvSpPr/>
          <p:nvPr/>
        </p:nvSpPr>
        <p:spPr>
          <a:xfrm>
            <a:off x="2136038" y="1858061"/>
            <a:ext cx="60350" cy="60350"/>
          </a:xfrm>
          <a:prstGeom prst="ellipse">
            <a:avLst/>
          </a:prstGeom>
          <a:solidFill>
            <a:srgbClr val="B8BDAC"/>
          </a:solidFill>
          <a:ln/>
        </p:spPr>
      </p:sp>
      <p:sp>
        <p:nvSpPr>
          <p:cNvPr id="16" name="Shape 14"/>
          <p:cNvSpPr/>
          <p:nvPr/>
        </p:nvSpPr>
        <p:spPr>
          <a:xfrm>
            <a:off x="2292949" y="1858061"/>
            <a:ext cx="60350" cy="60350"/>
          </a:xfrm>
          <a:prstGeom prst="ellipse">
            <a:avLst/>
          </a:prstGeom>
          <a:solidFill>
            <a:srgbClr val="B8BDAC"/>
          </a:solidFill>
          <a:ln/>
        </p:spPr>
      </p:sp>
      <p:sp>
        <p:nvSpPr>
          <p:cNvPr id="17" name="Shape 15"/>
          <p:cNvSpPr/>
          <p:nvPr/>
        </p:nvSpPr>
        <p:spPr>
          <a:xfrm>
            <a:off x="2449860" y="1858061"/>
            <a:ext cx="60350" cy="60350"/>
          </a:xfrm>
          <a:prstGeom prst="ellipse">
            <a:avLst/>
          </a:prstGeom>
          <a:solidFill>
            <a:srgbClr val="B8BDAC"/>
          </a:solidFill>
          <a:ln/>
        </p:spPr>
      </p:sp>
      <p:sp>
        <p:nvSpPr>
          <p:cNvPr id="18" name="Shape 16"/>
          <p:cNvSpPr/>
          <p:nvPr/>
        </p:nvSpPr>
        <p:spPr>
          <a:xfrm>
            <a:off x="2606772" y="1858061"/>
            <a:ext cx="60350" cy="60350"/>
          </a:xfrm>
          <a:prstGeom prst="ellipse">
            <a:avLst/>
          </a:prstGeom>
          <a:solidFill>
            <a:srgbClr val="B8BDAC"/>
          </a:solidFill>
          <a:ln/>
        </p:spPr>
      </p:sp>
      <p:sp>
        <p:nvSpPr>
          <p:cNvPr id="19" name="Shape 17"/>
          <p:cNvSpPr/>
          <p:nvPr/>
        </p:nvSpPr>
        <p:spPr>
          <a:xfrm>
            <a:off x="2763683" y="1858061"/>
            <a:ext cx="60350" cy="60350"/>
          </a:xfrm>
          <a:prstGeom prst="ellipse">
            <a:avLst/>
          </a:prstGeom>
          <a:solidFill>
            <a:srgbClr val="B8BDAC"/>
          </a:solidFill>
          <a:ln/>
        </p:spPr>
      </p:sp>
      <p:sp>
        <p:nvSpPr>
          <p:cNvPr id="20" name="Shape 18"/>
          <p:cNvSpPr/>
          <p:nvPr/>
        </p:nvSpPr>
        <p:spPr>
          <a:xfrm>
            <a:off x="2920594" y="1858061"/>
            <a:ext cx="60350" cy="60350"/>
          </a:xfrm>
          <a:prstGeom prst="ellipse">
            <a:avLst/>
          </a:prstGeom>
          <a:solidFill>
            <a:srgbClr val="B8BDAC"/>
          </a:solidFill>
          <a:ln/>
        </p:spPr>
      </p:sp>
      <p:sp>
        <p:nvSpPr>
          <p:cNvPr id="21" name="Shape 19"/>
          <p:cNvSpPr/>
          <p:nvPr/>
        </p:nvSpPr>
        <p:spPr>
          <a:xfrm>
            <a:off x="3077505" y="1858061"/>
            <a:ext cx="60350" cy="60350"/>
          </a:xfrm>
          <a:prstGeom prst="ellipse">
            <a:avLst/>
          </a:prstGeom>
          <a:solidFill>
            <a:srgbClr val="B8BDAC"/>
          </a:solidFill>
          <a:ln/>
        </p:spPr>
      </p:sp>
      <p:sp>
        <p:nvSpPr>
          <p:cNvPr id="22" name="Shape 20"/>
          <p:cNvSpPr/>
          <p:nvPr/>
        </p:nvSpPr>
        <p:spPr>
          <a:xfrm>
            <a:off x="3234416" y="1858061"/>
            <a:ext cx="60350" cy="60350"/>
          </a:xfrm>
          <a:prstGeom prst="ellipse">
            <a:avLst/>
          </a:prstGeom>
          <a:solidFill>
            <a:srgbClr val="B8BDAC"/>
          </a:solidFill>
          <a:ln/>
        </p:spPr>
      </p:sp>
      <p:sp>
        <p:nvSpPr>
          <p:cNvPr id="23" name="Shape 21"/>
          <p:cNvSpPr/>
          <p:nvPr/>
        </p:nvSpPr>
        <p:spPr>
          <a:xfrm>
            <a:off x="3391327" y="1858061"/>
            <a:ext cx="60350" cy="60350"/>
          </a:xfrm>
          <a:prstGeom prst="ellipse">
            <a:avLst/>
          </a:prstGeom>
          <a:solidFill>
            <a:srgbClr val="B8BDAC"/>
          </a:solidFill>
          <a:ln/>
        </p:spPr>
      </p:sp>
      <p:sp>
        <p:nvSpPr>
          <p:cNvPr id="24" name="Shape 22"/>
          <p:cNvSpPr/>
          <p:nvPr/>
        </p:nvSpPr>
        <p:spPr>
          <a:xfrm>
            <a:off x="3548238" y="1858061"/>
            <a:ext cx="60350" cy="60350"/>
          </a:xfrm>
          <a:prstGeom prst="ellipse">
            <a:avLst/>
          </a:prstGeom>
          <a:solidFill>
            <a:srgbClr val="B8BDAC"/>
          </a:solidFill>
          <a:ln/>
        </p:spPr>
      </p:sp>
      <p:sp>
        <p:nvSpPr>
          <p:cNvPr id="25" name="Shape 23"/>
          <p:cNvSpPr/>
          <p:nvPr/>
        </p:nvSpPr>
        <p:spPr>
          <a:xfrm>
            <a:off x="3705149" y="1858061"/>
            <a:ext cx="60350" cy="60350"/>
          </a:xfrm>
          <a:prstGeom prst="ellipse">
            <a:avLst/>
          </a:prstGeom>
          <a:solidFill>
            <a:srgbClr val="B8BDAC"/>
          </a:solidFill>
          <a:ln/>
        </p:spPr>
      </p:sp>
      <p:sp>
        <p:nvSpPr>
          <p:cNvPr id="26" name="Shape 24"/>
          <p:cNvSpPr/>
          <p:nvPr/>
        </p:nvSpPr>
        <p:spPr>
          <a:xfrm>
            <a:off x="4251594" y="1874520"/>
            <a:ext cx="4325478" cy="27432"/>
          </a:xfrm>
          <a:prstGeom prst="rect">
            <a:avLst/>
          </a:prstGeom>
          <a:solidFill>
            <a:srgbClr val="B8BDAC"/>
          </a:solidFill>
          <a:ln/>
        </p:spPr>
      </p:sp>
      <p:sp>
        <p:nvSpPr>
          <p:cNvPr id="27" name="Text 25"/>
          <p:cNvSpPr/>
          <p:nvPr/>
        </p:nvSpPr>
        <p:spPr>
          <a:xfrm>
            <a:off x="566928" y="2148840"/>
            <a:ext cx="8010144" cy="2011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000"/>
              </a:lnSpc>
              <a:buNone/>
            </a:pPr>
            <a:r>
              <a:rPr lang="en-US" sz="1300" b="1" dirty="0">
                <a:solidFill>
                  <a:srgbClr val="383E45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Bricolage Grotesque</a:t>
            </a:r>
            <a:pPr indent="0" marL="0">
              <a:lnSpc>
                <a:spcPts val="2000"/>
              </a:lnSpc>
              <a:buNone/>
            </a:pPr>
            <a:r>
              <a:rPr lang="en-US" sz="1300" dirty="0">
                <a:solidFill>
                  <a:srgbClr val="383E45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  — headings. fonts.google.com/specimen/Bricolage+Grotesque
</a:t>
            </a:r>
            <a:pPr indent="0" marL="0">
              <a:lnSpc>
                <a:spcPts val="2000"/>
              </a:lnSpc>
              <a:buNone/>
            </a:pPr>
            <a:r>
              <a:rPr lang="en-US" sz="1300" b="1" dirty="0">
                <a:solidFill>
                  <a:srgbClr val="383E45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Newsreader</a:t>
            </a:r>
            <a:pPr indent="0" marL="0">
              <a:lnSpc>
                <a:spcPts val="2000"/>
              </a:lnSpc>
              <a:buNone/>
            </a:pPr>
            <a:r>
              <a:rPr lang="en-US" sz="1300" dirty="0">
                <a:solidFill>
                  <a:srgbClr val="383E45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  — body text. fonts.google.com/specimen/Newsreader
</a:t>
            </a:r>
            <a:pPr indent="0" marL="0">
              <a:lnSpc>
                <a:spcPts val="2000"/>
              </a:lnSpc>
              <a:buNone/>
            </a:pPr>
            <a:r>
              <a:rPr lang="en-US" sz="1300" b="1" dirty="0">
                <a:solidFill>
                  <a:srgbClr val="383E45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JetBrains Mono</a:t>
            </a:r>
            <a:pPr indent="0" marL="0">
              <a:lnSpc>
                <a:spcPts val="2000"/>
              </a:lnSpc>
              <a:buNone/>
            </a:pPr>
            <a:r>
              <a:rPr lang="en-US" sz="1300" dirty="0">
                <a:solidFill>
                  <a:srgbClr val="383E45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  — labels, data, small caps. jetbrains.com/lp/mono
</a:t>
            </a:r>
            <a:pPr indent="0" marL="0">
              <a:lnSpc>
                <a:spcPts val="2000"/>
              </a:lnSpc>
              <a:buNone/>
            </a:pPr>
            <a:r>
              <a:rPr lang="en-US" sz="1300" dirty="0">
                <a:solidFill>
                  <a:srgbClr val="383E45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All three are open-source and free. Without them PowerPoint substitutes and the deck stops looking like ABAIA. </a:t>
            </a:r>
            <a:pPr indent="0" marL="0">
              <a:lnSpc>
                <a:spcPts val="2000"/>
              </a:lnSpc>
              <a:buNone/>
            </a:pPr>
            <a:r>
              <a:rPr lang="en-US" sz="1300" dirty="0">
                <a:solidFill>
                  <a:srgbClr val="383E45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Peacock #1D5C63 carries the brand — links, CTAs, the assembly rule. Amber #B4690E means live state only — open calls, active status — and never decoration.</a:t>
            </a:r>
            <a:endParaRPr lang="en-US" sz="1300" dirty="0"/>
          </a:p>
        </p:txBody>
      </p:sp>
      <p:sp>
        <p:nvSpPr>
          <p:cNvPr id="28" name="Text 26"/>
          <p:cNvSpPr/>
          <p:nvPr/>
        </p:nvSpPr>
        <p:spPr>
          <a:xfrm>
            <a:off x="566928" y="4485132"/>
            <a:ext cx="1280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181C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ABAIA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5833872" y="4539996"/>
            <a:ext cx="27432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6C737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ABAIA.ORG</a:t>
            </a:r>
            <a:endParaRPr lang="en-US" sz="8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101418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2103120"/>
            <a:ext cx="1005840" cy="27432"/>
          </a:xfrm>
          <a:prstGeom prst="rect">
            <a:avLst/>
          </a:prstGeom>
          <a:solidFill>
            <a:srgbClr val="1D5C63"/>
          </a:solidFill>
          <a:ln/>
        </p:spPr>
      </p:sp>
      <p:sp>
        <p:nvSpPr>
          <p:cNvPr id="3" name="Text 1"/>
          <p:cNvSpPr/>
          <p:nvPr/>
        </p:nvSpPr>
        <p:spPr>
          <a:xfrm>
            <a:off x="566928" y="2286000"/>
            <a:ext cx="8010144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spc="-80" kern="0" dirty="0">
                <a:solidFill>
                  <a:srgbClr val="F2F2EC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Section title</a:t>
            </a:r>
            <a:endParaRPr lang="en-US" sz="4000" dirty="0"/>
          </a:p>
        </p:txBody>
      </p:sp>
      <p:sp>
        <p:nvSpPr>
          <p:cNvPr id="4" name="Text 2"/>
          <p:cNvSpPr/>
          <p:nvPr/>
        </p:nvSpPr>
        <p:spPr>
          <a:xfrm>
            <a:off x="566928" y="3154680"/>
            <a:ext cx="5852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i="1" dirty="0">
                <a:solidFill>
                  <a:srgbClr val="DAE7E3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One line on what this section argues.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2F2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12064"/>
            <a:ext cx="73152" cy="73152"/>
          </a:xfrm>
          <a:prstGeom prst="rect">
            <a:avLst/>
          </a:prstGeom>
          <a:solidFill>
            <a:srgbClr val="1D5C63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429768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40" kern="0" dirty="0">
                <a:solidFill>
                  <a:srgbClr val="6C737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THE ARGUMENT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66928" y="914400"/>
            <a:ext cx="676656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spc="-70" kern="0" dirty="0">
                <a:solidFill>
                  <a:srgbClr val="15181C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A claim in one line, with a number in it.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566928" y="1995221"/>
            <a:ext cx="60350" cy="60350"/>
          </a:xfrm>
          <a:prstGeom prst="ellipse">
            <a:avLst/>
          </a:prstGeom>
          <a:solidFill>
            <a:srgbClr val="B8BDAC"/>
          </a:solidFill>
          <a:ln/>
        </p:spPr>
      </p:sp>
      <p:sp>
        <p:nvSpPr>
          <p:cNvPr id="6" name="Shape 4"/>
          <p:cNvSpPr/>
          <p:nvPr/>
        </p:nvSpPr>
        <p:spPr>
          <a:xfrm>
            <a:off x="723839" y="1995221"/>
            <a:ext cx="60350" cy="60350"/>
          </a:xfrm>
          <a:prstGeom prst="ellipse">
            <a:avLst/>
          </a:prstGeom>
          <a:solidFill>
            <a:srgbClr val="B8BDAC"/>
          </a:solidFill>
          <a:ln/>
        </p:spPr>
      </p:sp>
      <p:sp>
        <p:nvSpPr>
          <p:cNvPr id="7" name="Shape 5"/>
          <p:cNvSpPr/>
          <p:nvPr/>
        </p:nvSpPr>
        <p:spPr>
          <a:xfrm>
            <a:off x="880750" y="1995221"/>
            <a:ext cx="60350" cy="60350"/>
          </a:xfrm>
          <a:prstGeom prst="ellipse">
            <a:avLst/>
          </a:prstGeom>
          <a:solidFill>
            <a:srgbClr val="B8BDAC"/>
          </a:solidFill>
          <a:ln/>
        </p:spPr>
      </p:sp>
      <p:sp>
        <p:nvSpPr>
          <p:cNvPr id="8" name="Shape 6"/>
          <p:cNvSpPr/>
          <p:nvPr/>
        </p:nvSpPr>
        <p:spPr>
          <a:xfrm>
            <a:off x="1037661" y="1995221"/>
            <a:ext cx="60350" cy="60350"/>
          </a:xfrm>
          <a:prstGeom prst="ellipse">
            <a:avLst/>
          </a:prstGeom>
          <a:solidFill>
            <a:srgbClr val="B8BDAC"/>
          </a:solidFill>
          <a:ln/>
        </p:spPr>
      </p:sp>
      <p:sp>
        <p:nvSpPr>
          <p:cNvPr id="9" name="Shape 7"/>
          <p:cNvSpPr/>
          <p:nvPr/>
        </p:nvSpPr>
        <p:spPr>
          <a:xfrm>
            <a:off x="1194572" y="1995221"/>
            <a:ext cx="60350" cy="60350"/>
          </a:xfrm>
          <a:prstGeom prst="ellipse">
            <a:avLst/>
          </a:prstGeom>
          <a:solidFill>
            <a:srgbClr val="B8BDAC"/>
          </a:solidFill>
          <a:ln/>
        </p:spPr>
      </p:sp>
      <p:sp>
        <p:nvSpPr>
          <p:cNvPr id="10" name="Shape 8"/>
          <p:cNvSpPr/>
          <p:nvPr/>
        </p:nvSpPr>
        <p:spPr>
          <a:xfrm>
            <a:off x="1351483" y="1995221"/>
            <a:ext cx="60350" cy="60350"/>
          </a:xfrm>
          <a:prstGeom prst="ellipse">
            <a:avLst/>
          </a:prstGeom>
          <a:solidFill>
            <a:srgbClr val="B8BDAC"/>
          </a:solidFill>
          <a:ln/>
        </p:spPr>
      </p:sp>
      <p:sp>
        <p:nvSpPr>
          <p:cNvPr id="11" name="Shape 9"/>
          <p:cNvSpPr/>
          <p:nvPr/>
        </p:nvSpPr>
        <p:spPr>
          <a:xfrm>
            <a:off x="1508394" y="1995221"/>
            <a:ext cx="60350" cy="60350"/>
          </a:xfrm>
          <a:prstGeom prst="ellipse">
            <a:avLst/>
          </a:prstGeom>
          <a:solidFill>
            <a:srgbClr val="B8BDAC"/>
          </a:solidFill>
          <a:ln/>
        </p:spPr>
      </p:sp>
      <p:sp>
        <p:nvSpPr>
          <p:cNvPr id="12" name="Shape 10"/>
          <p:cNvSpPr/>
          <p:nvPr/>
        </p:nvSpPr>
        <p:spPr>
          <a:xfrm>
            <a:off x="1665305" y="1995221"/>
            <a:ext cx="60350" cy="60350"/>
          </a:xfrm>
          <a:prstGeom prst="ellipse">
            <a:avLst/>
          </a:prstGeom>
          <a:solidFill>
            <a:srgbClr val="B8BDAC"/>
          </a:solidFill>
          <a:ln/>
        </p:spPr>
      </p:sp>
      <p:sp>
        <p:nvSpPr>
          <p:cNvPr id="13" name="Shape 11"/>
          <p:cNvSpPr/>
          <p:nvPr/>
        </p:nvSpPr>
        <p:spPr>
          <a:xfrm>
            <a:off x="1822216" y="1995221"/>
            <a:ext cx="60350" cy="60350"/>
          </a:xfrm>
          <a:prstGeom prst="ellipse">
            <a:avLst/>
          </a:prstGeom>
          <a:solidFill>
            <a:srgbClr val="B8BDAC"/>
          </a:solidFill>
          <a:ln/>
        </p:spPr>
      </p:sp>
      <p:sp>
        <p:nvSpPr>
          <p:cNvPr id="14" name="Shape 12"/>
          <p:cNvSpPr/>
          <p:nvPr/>
        </p:nvSpPr>
        <p:spPr>
          <a:xfrm>
            <a:off x="1979127" y="1995221"/>
            <a:ext cx="60350" cy="60350"/>
          </a:xfrm>
          <a:prstGeom prst="ellipse">
            <a:avLst/>
          </a:prstGeom>
          <a:solidFill>
            <a:srgbClr val="B8BDAC"/>
          </a:solidFill>
          <a:ln/>
        </p:spPr>
      </p:sp>
      <p:sp>
        <p:nvSpPr>
          <p:cNvPr id="15" name="Shape 13"/>
          <p:cNvSpPr/>
          <p:nvPr/>
        </p:nvSpPr>
        <p:spPr>
          <a:xfrm>
            <a:off x="2136038" y="1995221"/>
            <a:ext cx="60350" cy="60350"/>
          </a:xfrm>
          <a:prstGeom prst="ellipse">
            <a:avLst/>
          </a:prstGeom>
          <a:solidFill>
            <a:srgbClr val="B8BDAC"/>
          </a:solidFill>
          <a:ln/>
        </p:spPr>
      </p:sp>
      <p:sp>
        <p:nvSpPr>
          <p:cNvPr id="16" name="Shape 14"/>
          <p:cNvSpPr/>
          <p:nvPr/>
        </p:nvSpPr>
        <p:spPr>
          <a:xfrm>
            <a:off x="2292949" y="1995221"/>
            <a:ext cx="60350" cy="60350"/>
          </a:xfrm>
          <a:prstGeom prst="ellipse">
            <a:avLst/>
          </a:prstGeom>
          <a:solidFill>
            <a:srgbClr val="B8BDAC"/>
          </a:solidFill>
          <a:ln/>
        </p:spPr>
      </p:sp>
      <p:sp>
        <p:nvSpPr>
          <p:cNvPr id="17" name="Shape 15"/>
          <p:cNvSpPr/>
          <p:nvPr/>
        </p:nvSpPr>
        <p:spPr>
          <a:xfrm>
            <a:off x="2449860" y="1995221"/>
            <a:ext cx="60350" cy="60350"/>
          </a:xfrm>
          <a:prstGeom prst="ellipse">
            <a:avLst/>
          </a:prstGeom>
          <a:solidFill>
            <a:srgbClr val="B8BDAC"/>
          </a:solidFill>
          <a:ln/>
        </p:spPr>
      </p:sp>
      <p:sp>
        <p:nvSpPr>
          <p:cNvPr id="18" name="Shape 16"/>
          <p:cNvSpPr/>
          <p:nvPr/>
        </p:nvSpPr>
        <p:spPr>
          <a:xfrm>
            <a:off x="2606772" y="1995221"/>
            <a:ext cx="60350" cy="60350"/>
          </a:xfrm>
          <a:prstGeom prst="ellipse">
            <a:avLst/>
          </a:prstGeom>
          <a:solidFill>
            <a:srgbClr val="B8BDAC"/>
          </a:solidFill>
          <a:ln/>
        </p:spPr>
      </p:sp>
      <p:sp>
        <p:nvSpPr>
          <p:cNvPr id="19" name="Shape 17"/>
          <p:cNvSpPr/>
          <p:nvPr/>
        </p:nvSpPr>
        <p:spPr>
          <a:xfrm>
            <a:off x="2763683" y="1995221"/>
            <a:ext cx="60350" cy="60350"/>
          </a:xfrm>
          <a:prstGeom prst="ellipse">
            <a:avLst/>
          </a:prstGeom>
          <a:solidFill>
            <a:srgbClr val="B8BDAC"/>
          </a:solidFill>
          <a:ln/>
        </p:spPr>
      </p:sp>
      <p:sp>
        <p:nvSpPr>
          <p:cNvPr id="20" name="Shape 18"/>
          <p:cNvSpPr/>
          <p:nvPr/>
        </p:nvSpPr>
        <p:spPr>
          <a:xfrm>
            <a:off x="2920594" y="1995221"/>
            <a:ext cx="60350" cy="60350"/>
          </a:xfrm>
          <a:prstGeom prst="ellipse">
            <a:avLst/>
          </a:prstGeom>
          <a:solidFill>
            <a:srgbClr val="B8BDAC"/>
          </a:solidFill>
          <a:ln/>
        </p:spPr>
      </p:sp>
      <p:sp>
        <p:nvSpPr>
          <p:cNvPr id="21" name="Shape 19"/>
          <p:cNvSpPr/>
          <p:nvPr/>
        </p:nvSpPr>
        <p:spPr>
          <a:xfrm>
            <a:off x="3077505" y="1995221"/>
            <a:ext cx="60350" cy="60350"/>
          </a:xfrm>
          <a:prstGeom prst="ellipse">
            <a:avLst/>
          </a:prstGeom>
          <a:solidFill>
            <a:srgbClr val="B8BDAC"/>
          </a:solidFill>
          <a:ln/>
        </p:spPr>
      </p:sp>
      <p:sp>
        <p:nvSpPr>
          <p:cNvPr id="22" name="Shape 20"/>
          <p:cNvSpPr/>
          <p:nvPr/>
        </p:nvSpPr>
        <p:spPr>
          <a:xfrm>
            <a:off x="3234416" y="1995221"/>
            <a:ext cx="60350" cy="60350"/>
          </a:xfrm>
          <a:prstGeom prst="ellipse">
            <a:avLst/>
          </a:prstGeom>
          <a:solidFill>
            <a:srgbClr val="B8BDAC"/>
          </a:solidFill>
          <a:ln/>
        </p:spPr>
      </p:sp>
      <p:sp>
        <p:nvSpPr>
          <p:cNvPr id="23" name="Shape 21"/>
          <p:cNvSpPr/>
          <p:nvPr/>
        </p:nvSpPr>
        <p:spPr>
          <a:xfrm>
            <a:off x="3391327" y="1995221"/>
            <a:ext cx="60350" cy="60350"/>
          </a:xfrm>
          <a:prstGeom prst="ellipse">
            <a:avLst/>
          </a:prstGeom>
          <a:solidFill>
            <a:srgbClr val="B8BDAC"/>
          </a:solidFill>
          <a:ln/>
        </p:spPr>
      </p:sp>
      <p:sp>
        <p:nvSpPr>
          <p:cNvPr id="24" name="Shape 22"/>
          <p:cNvSpPr/>
          <p:nvPr/>
        </p:nvSpPr>
        <p:spPr>
          <a:xfrm>
            <a:off x="3548238" y="1995221"/>
            <a:ext cx="60350" cy="60350"/>
          </a:xfrm>
          <a:prstGeom prst="ellipse">
            <a:avLst/>
          </a:prstGeom>
          <a:solidFill>
            <a:srgbClr val="B8BDAC"/>
          </a:solidFill>
          <a:ln/>
        </p:spPr>
      </p:sp>
      <p:sp>
        <p:nvSpPr>
          <p:cNvPr id="25" name="Shape 23"/>
          <p:cNvSpPr/>
          <p:nvPr/>
        </p:nvSpPr>
        <p:spPr>
          <a:xfrm>
            <a:off x="3705149" y="1995221"/>
            <a:ext cx="60350" cy="60350"/>
          </a:xfrm>
          <a:prstGeom prst="ellipse">
            <a:avLst/>
          </a:prstGeom>
          <a:solidFill>
            <a:srgbClr val="B8BDAC"/>
          </a:solidFill>
          <a:ln/>
        </p:spPr>
      </p:sp>
      <p:sp>
        <p:nvSpPr>
          <p:cNvPr id="26" name="Shape 24"/>
          <p:cNvSpPr/>
          <p:nvPr/>
        </p:nvSpPr>
        <p:spPr>
          <a:xfrm>
            <a:off x="4251594" y="2011680"/>
            <a:ext cx="4325478" cy="27432"/>
          </a:xfrm>
          <a:prstGeom prst="rect">
            <a:avLst/>
          </a:prstGeom>
          <a:solidFill>
            <a:srgbClr val="B8BDAC"/>
          </a:solidFill>
          <a:ln/>
        </p:spPr>
      </p:sp>
      <p:sp>
        <p:nvSpPr>
          <p:cNvPr id="27" name="Text 25"/>
          <p:cNvSpPr/>
          <p:nvPr/>
        </p:nvSpPr>
        <p:spPr>
          <a:xfrm>
            <a:off x="566928" y="2286000"/>
            <a:ext cx="5120640" cy="1463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2100"/>
              </a:lnSpc>
              <a:buNone/>
            </a:pPr>
            <a:r>
              <a:rPr lang="en-US" sz="1350" dirty="0">
                <a:solidFill>
                  <a:srgbClr val="383E45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Supporting paragraph. Keep it to what a reader can check. If a claim has no number attached, either find the number or cut the claim — the register and the marketplace run on that rule and decks do not get an exemption.</a:t>
            </a:r>
            <a:endParaRPr lang="en-US" sz="1350" dirty="0"/>
          </a:p>
        </p:txBody>
      </p:sp>
      <p:sp>
        <p:nvSpPr>
          <p:cNvPr id="28" name="Shape 26"/>
          <p:cNvSpPr/>
          <p:nvPr/>
        </p:nvSpPr>
        <p:spPr>
          <a:xfrm>
            <a:off x="6035040" y="2286000"/>
            <a:ext cx="2542032" cy="1463040"/>
          </a:xfrm>
          <a:prstGeom prst="rect">
            <a:avLst/>
          </a:prstGeom>
          <a:solidFill>
            <a:srgbClr val="E9EAE2"/>
          </a:solidFill>
          <a:ln w="9525">
            <a:solidFill>
              <a:srgbClr val="D5D8CC"/>
            </a:solidFill>
            <a:prstDash val="solid"/>
          </a:ln>
        </p:spPr>
      </p:sp>
      <p:sp>
        <p:nvSpPr>
          <p:cNvPr id="29" name="Text 27"/>
          <p:cNvSpPr/>
          <p:nvPr/>
        </p:nvSpPr>
        <p:spPr>
          <a:xfrm>
            <a:off x="6263640" y="2487168"/>
            <a:ext cx="210312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i="1" dirty="0">
                <a:solidFill>
                  <a:srgbClr val="383E45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Pull-out, evidence, or a quotation that does the work.</a:t>
            </a:r>
            <a:endParaRPr lang="en-US" sz="1200" dirty="0"/>
          </a:p>
        </p:txBody>
      </p:sp>
      <p:sp>
        <p:nvSpPr>
          <p:cNvPr id="30" name="Text 28"/>
          <p:cNvSpPr/>
          <p:nvPr/>
        </p:nvSpPr>
        <p:spPr>
          <a:xfrm>
            <a:off x="566928" y="4485132"/>
            <a:ext cx="1280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181C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ABAIA</a:t>
            </a:r>
            <a:endParaRPr lang="en-US" sz="1500" dirty="0"/>
          </a:p>
        </p:txBody>
      </p:sp>
      <p:sp>
        <p:nvSpPr>
          <p:cNvPr id="31" name="Text 29"/>
          <p:cNvSpPr/>
          <p:nvPr/>
        </p:nvSpPr>
        <p:spPr>
          <a:xfrm>
            <a:off x="5833872" y="4539996"/>
            <a:ext cx="27432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6C737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ABAIA.ORG</a:t>
            </a:r>
            <a:endParaRPr lang="en-US" sz="8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2F2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566928" y="512064"/>
            <a:ext cx="73152" cy="73152"/>
          </a:xfrm>
          <a:prstGeom prst="rect">
            <a:avLst/>
          </a:prstGeom>
          <a:solidFill>
            <a:srgbClr val="1D5C63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429768"/>
            <a:ext cx="64008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850" spc="240" kern="0" dirty="0">
                <a:solidFill>
                  <a:srgbClr val="6C737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FOUR PILLARS</a:t>
            </a:r>
            <a:endParaRPr lang="en-US" sz="850" dirty="0"/>
          </a:p>
        </p:txBody>
      </p:sp>
      <p:sp>
        <p:nvSpPr>
          <p:cNvPr id="4" name="Text 2"/>
          <p:cNvSpPr/>
          <p:nvPr/>
        </p:nvSpPr>
        <p:spPr>
          <a:xfrm>
            <a:off x="566928" y="868680"/>
            <a:ext cx="8010144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600" b="1" spc="-50" kern="0" dirty="0">
                <a:solidFill>
                  <a:srgbClr val="15181C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What the association exists to do.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66928" y="1783080"/>
            <a:ext cx="1837944" cy="18288"/>
          </a:xfrm>
          <a:prstGeom prst="rect">
            <a:avLst/>
          </a:prstGeom>
          <a:solidFill>
            <a:srgbClr val="15181C"/>
          </a:solidFill>
          <a:ln/>
        </p:spPr>
      </p:sp>
      <p:sp>
        <p:nvSpPr>
          <p:cNvPr id="6" name="Text 4"/>
          <p:cNvSpPr/>
          <p:nvPr/>
        </p:nvSpPr>
        <p:spPr>
          <a:xfrm>
            <a:off x="566928" y="1938528"/>
            <a:ext cx="1874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-20" kern="0" dirty="0">
                <a:solidFill>
                  <a:srgbClr val="15181C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Public understanding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566928" y="2487168"/>
            <a:ext cx="18745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383E45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Webinars, events and workshops that make AI legible.</a:t>
            </a:r>
            <a:endParaRPr lang="en-US" sz="1100" dirty="0"/>
          </a:p>
        </p:txBody>
      </p:sp>
      <p:sp>
        <p:nvSpPr>
          <p:cNvPr id="8" name="Shape 6"/>
          <p:cNvSpPr/>
          <p:nvPr/>
        </p:nvSpPr>
        <p:spPr>
          <a:xfrm>
            <a:off x="2569464" y="1783080"/>
            <a:ext cx="1837944" cy="18288"/>
          </a:xfrm>
          <a:prstGeom prst="rect">
            <a:avLst/>
          </a:prstGeom>
          <a:solidFill>
            <a:srgbClr val="15181C"/>
          </a:solidFill>
          <a:ln/>
        </p:spPr>
      </p:sp>
      <p:sp>
        <p:nvSpPr>
          <p:cNvPr id="9" name="Text 7"/>
          <p:cNvSpPr/>
          <p:nvPr/>
        </p:nvSpPr>
        <p:spPr>
          <a:xfrm>
            <a:off x="2569464" y="1938528"/>
            <a:ext cx="1874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-20" kern="0" dirty="0">
                <a:solidFill>
                  <a:srgbClr val="15181C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Collaboration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2569464" y="2487168"/>
            <a:ext cx="18745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383E45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A working network that shares problems, introductions, results.</a:t>
            </a:r>
            <a:endParaRPr lang="en-US" sz="1100" dirty="0"/>
          </a:p>
        </p:txBody>
      </p:sp>
      <p:sp>
        <p:nvSpPr>
          <p:cNvPr id="11" name="Shape 9"/>
          <p:cNvSpPr/>
          <p:nvPr/>
        </p:nvSpPr>
        <p:spPr>
          <a:xfrm>
            <a:off x="4572000" y="1783080"/>
            <a:ext cx="1837944" cy="18288"/>
          </a:xfrm>
          <a:prstGeom prst="rect">
            <a:avLst/>
          </a:prstGeom>
          <a:solidFill>
            <a:srgbClr val="15181C"/>
          </a:solidFill>
          <a:ln/>
        </p:spPr>
      </p:sp>
      <p:sp>
        <p:nvSpPr>
          <p:cNvPr id="12" name="Text 10"/>
          <p:cNvSpPr/>
          <p:nvPr/>
        </p:nvSpPr>
        <p:spPr>
          <a:xfrm>
            <a:off x="4572000" y="1938528"/>
            <a:ext cx="1874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-20" kern="0" dirty="0">
                <a:solidFill>
                  <a:srgbClr val="15181C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Enterprise adoption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4572000" y="2487168"/>
            <a:ext cx="18745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383E45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Concrete use cases inside enterprise workflows.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574536" y="1783080"/>
            <a:ext cx="1837944" cy="18288"/>
          </a:xfrm>
          <a:prstGeom prst="rect">
            <a:avLst/>
          </a:prstGeom>
          <a:solidFill>
            <a:srgbClr val="15181C"/>
          </a:solidFill>
          <a:ln/>
        </p:spPr>
      </p:sp>
      <p:sp>
        <p:nvSpPr>
          <p:cNvPr id="15" name="Text 13"/>
          <p:cNvSpPr/>
          <p:nvPr/>
        </p:nvSpPr>
        <p:spPr>
          <a:xfrm>
            <a:off x="6574536" y="1938528"/>
            <a:ext cx="1874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b="1" spc="-20" kern="0" dirty="0">
                <a:solidFill>
                  <a:srgbClr val="15181C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Startup funding</a:t>
            </a:r>
            <a:endParaRPr lang="en-US" sz="1400" dirty="0"/>
          </a:p>
        </p:txBody>
      </p:sp>
      <p:sp>
        <p:nvSpPr>
          <p:cNvPr id="16" name="Text 14"/>
          <p:cNvSpPr/>
          <p:nvPr/>
        </p:nvSpPr>
        <p:spPr>
          <a:xfrm>
            <a:off x="6574536" y="2487168"/>
            <a:ext cx="18745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lnSpc>
                <a:spcPts val="1500"/>
              </a:lnSpc>
              <a:buNone/>
            </a:pPr>
            <a:r>
              <a:rPr lang="en-US" sz="1100" dirty="0">
                <a:solidFill>
                  <a:srgbClr val="383E45"/>
                </a:solidFill>
                <a:latin typeface="Newsreader" pitchFamily="34" charset="0"/>
                <a:ea typeface="Newsreader" pitchFamily="34" charset="-122"/>
                <a:cs typeface="Newsreader" pitchFamily="34" charset="-120"/>
              </a:rPr>
              <a:t>Backing early-stage AI companies with operator capital.</a:t>
            </a:r>
            <a:endParaRPr lang="en-US" sz="1100" dirty="0"/>
          </a:p>
        </p:txBody>
      </p:sp>
      <p:sp>
        <p:nvSpPr>
          <p:cNvPr id="17" name="Text 15"/>
          <p:cNvSpPr/>
          <p:nvPr/>
        </p:nvSpPr>
        <p:spPr>
          <a:xfrm>
            <a:off x="566928" y="4485132"/>
            <a:ext cx="1280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181C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ABAIA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5833872" y="4539996"/>
            <a:ext cx="27432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6C737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ABAIA.ORG</a:t>
            </a:r>
            <a:endParaRPr lang="en-US" sz="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2F2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928" y="1737360"/>
            <a:ext cx="640080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400" b="1" spc="-70" kern="0" dirty="0">
                <a:solidFill>
                  <a:srgbClr val="15181C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What we are asking for.</a:t>
            </a:r>
            <a:endParaRPr lang="en-US" sz="3400" dirty="0"/>
          </a:p>
        </p:txBody>
      </p:sp>
      <p:sp>
        <p:nvSpPr>
          <p:cNvPr id="3" name="Shape 1"/>
          <p:cNvSpPr/>
          <p:nvPr/>
        </p:nvSpPr>
        <p:spPr>
          <a:xfrm>
            <a:off x="566928" y="2682118"/>
            <a:ext cx="56327" cy="56327"/>
          </a:xfrm>
          <a:prstGeom prst="ellipse">
            <a:avLst/>
          </a:prstGeom>
          <a:solidFill>
            <a:srgbClr val="1D5C63"/>
          </a:solidFill>
          <a:ln/>
        </p:spPr>
      </p:sp>
      <p:sp>
        <p:nvSpPr>
          <p:cNvPr id="4" name="Shape 2"/>
          <p:cNvSpPr/>
          <p:nvPr/>
        </p:nvSpPr>
        <p:spPr>
          <a:xfrm>
            <a:off x="713378" y="2682118"/>
            <a:ext cx="56327" cy="56327"/>
          </a:xfrm>
          <a:prstGeom prst="ellipse">
            <a:avLst/>
          </a:prstGeom>
          <a:solidFill>
            <a:srgbClr val="1D5C63"/>
          </a:solidFill>
          <a:ln/>
        </p:spPr>
      </p:sp>
      <p:sp>
        <p:nvSpPr>
          <p:cNvPr id="5" name="Shape 3"/>
          <p:cNvSpPr/>
          <p:nvPr/>
        </p:nvSpPr>
        <p:spPr>
          <a:xfrm>
            <a:off x="859829" y="2682118"/>
            <a:ext cx="56327" cy="56327"/>
          </a:xfrm>
          <a:prstGeom prst="ellipse">
            <a:avLst/>
          </a:prstGeom>
          <a:solidFill>
            <a:srgbClr val="1D5C63"/>
          </a:solidFill>
          <a:ln/>
        </p:spPr>
      </p:sp>
      <p:sp>
        <p:nvSpPr>
          <p:cNvPr id="6" name="Shape 4"/>
          <p:cNvSpPr/>
          <p:nvPr/>
        </p:nvSpPr>
        <p:spPr>
          <a:xfrm>
            <a:off x="1006279" y="2682118"/>
            <a:ext cx="56327" cy="56327"/>
          </a:xfrm>
          <a:prstGeom prst="ellipse">
            <a:avLst/>
          </a:prstGeom>
          <a:solidFill>
            <a:srgbClr val="1D5C63"/>
          </a:solidFill>
          <a:ln/>
        </p:spPr>
      </p:sp>
      <p:sp>
        <p:nvSpPr>
          <p:cNvPr id="7" name="Shape 5"/>
          <p:cNvSpPr/>
          <p:nvPr/>
        </p:nvSpPr>
        <p:spPr>
          <a:xfrm>
            <a:off x="1152729" y="2682118"/>
            <a:ext cx="56327" cy="56327"/>
          </a:xfrm>
          <a:prstGeom prst="ellipse">
            <a:avLst/>
          </a:prstGeom>
          <a:solidFill>
            <a:srgbClr val="1D5C63"/>
          </a:solidFill>
          <a:ln/>
        </p:spPr>
      </p:sp>
      <p:sp>
        <p:nvSpPr>
          <p:cNvPr id="8" name="Shape 6"/>
          <p:cNvSpPr/>
          <p:nvPr/>
        </p:nvSpPr>
        <p:spPr>
          <a:xfrm>
            <a:off x="1299180" y="2682118"/>
            <a:ext cx="56327" cy="56327"/>
          </a:xfrm>
          <a:prstGeom prst="ellipse">
            <a:avLst/>
          </a:prstGeom>
          <a:solidFill>
            <a:srgbClr val="1D5C63"/>
          </a:solidFill>
          <a:ln/>
        </p:spPr>
      </p:sp>
      <p:sp>
        <p:nvSpPr>
          <p:cNvPr id="9" name="Shape 7"/>
          <p:cNvSpPr/>
          <p:nvPr/>
        </p:nvSpPr>
        <p:spPr>
          <a:xfrm>
            <a:off x="1445630" y="2682118"/>
            <a:ext cx="56327" cy="56327"/>
          </a:xfrm>
          <a:prstGeom prst="ellipse">
            <a:avLst/>
          </a:prstGeom>
          <a:solidFill>
            <a:srgbClr val="1D5C63"/>
          </a:solidFill>
          <a:ln/>
        </p:spPr>
      </p:sp>
      <p:sp>
        <p:nvSpPr>
          <p:cNvPr id="10" name="Shape 8"/>
          <p:cNvSpPr/>
          <p:nvPr/>
        </p:nvSpPr>
        <p:spPr>
          <a:xfrm>
            <a:off x="1592080" y="2682118"/>
            <a:ext cx="56327" cy="56327"/>
          </a:xfrm>
          <a:prstGeom prst="ellipse">
            <a:avLst/>
          </a:prstGeom>
          <a:solidFill>
            <a:srgbClr val="1D5C63"/>
          </a:solidFill>
          <a:ln/>
        </p:spPr>
      </p:sp>
      <p:sp>
        <p:nvSpPr>
          <p:cNvPr id="11" name="Shape 9"/>
          <p:cNvSpPr/>
          <p:nvPr/>
        </p:nvSpPr>
        <p:spPr>
          <a:xfrm>
            <a:off x="1738530" y="2682118"/>
            <a:ext cx="56327" cy="56327"/>
          </a:xfrm>
          <a:prstGeom prst="ellipse">
            <a:avLst/>
          </a:prstGeom>
          <a:solidFill>
            <a:srgbClr val="1D5C63"/>
          </a:solidFill>
          <a:ln/>
        </p:spPr>
      </p:sp>
      <p:sp>
        <p:nvSpPr>
          <p:cNvPr id="12" name="Shape 10"/>
          <p:cNvSpPr/>
          <p:nvPr/>
        </p:nvSpPr>
        <p:spPr>
          <a:xfrm>
            <a:off x="1884981" y="2682118"/>
            <a:ext cx="56327" cy="56327"/>
          </a:xfrm>
          <a:prstGeom prst="ellipse">
            <a:avLst/>
          </a:prstGeom>
          <a:solidFill>
            <a:srgbClr val="1D5C63"/>
          </a:solidFill>
          <a:ln/>
        </p:spPr>
      </p:sp>
      <p:sp>
        <p:nvSpPr>
          <p:cNvPr id="13" name="Shape 11"/>
          <p:cNvSpPr/>
          <p:nvPr/>
        </p:nvSpPr>
        <p:spPr>
          <a:xfrm>
            <a:off x="2031431" y="2682118"/>
            <a:ext cx="56327" cy="56327"/>
          </a:xfrm>
          <a:prstGeom prst="ellipse">
            <a:avLst/>
          </a:prstGeom>
          <a:solidFill>
            <a:srgbClr val="1D5C63"/>
          </a:solidFill>
          <a:ln/>
        </p:spPr>
      </p:sp>
      <p:sp>
        <p:nvSpPr>
          <p:cNvPr id="14" name="Shape 12"/>
          <p:cNvSpPr/>
          <p:nvPr/>
        </p:nvSpPr>
        <p:spPr>
          <a:xfrm>
            <a:off x="2177881" y="2682118"/>
            <a:ext cx="56327" cy="56327"/>
          </a:xfrm>
          <a:prstGeom prst="ellipse">
            <a:avLst/>
          </a:prstGeom>
          <a:solidFill>
            <a:srgbClr val="1D5C63"/>
          </a:solidFill>
          <a:ln/>
        </p:spPr>
      </p:sp>
      <p:sp>
        <p:nvSpPr>
          <p:cNvPr id="15" name="Shape 13"/>
          <p:cNvSpPr/>
          <p:nvPr/>
        </p:nvSpPr>
        <p:spPr>
          <a:xfrm>
            <a:off x="2324332" y="2682118"/>
            <a:ext cx="56327" cy="56327"/>
          </a:xfrm>
          <a:prstGeom prst="ellipse">
            <a:avLst/>
          </a:prstGeom>
          <a:solidFill>
            <a:srgbClr val="1D5C63"/>
          </a:solidFill>
          <a:ln/>
        </p:spPr>
      </p:sp>
      <p:sp>
        <p:nvSpPr>
          <p:cNvPr id="16" name="Shape 14"/>
          <p:cNvSpPr/>
          <p:nvPr/>
        </p:nvSpPr>
        <p:spPr>
          <a:xfrm>
            <a:off x="2754173" y="2697480"/>
            <a:ext cx="2567635" cy="25603"/>
          </a:xfrm>
          <a:prstGeom prst="rect">
            <a:avLst/>
          </a:prstGeom>
          <a:solidFill>
            <a:srgbClr val="1D5C63"/>
          </a:solidFill>
          <a:ln/>
        </p:spPr>
      </p:sp>
      <p:sp>
        <p:nvSpPr>
          <p:cNvPr id="17" name="Text 15"/>
          <p:cNvSpPr/>
          <p:nvPr/>
        </p:nvSpPr>
        <p:spPr>
          <a:xfrm>
            <a:off x="566928" y="2971800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140" kern="0" dirty="0">
                <a:solidFill>
                  <a:srgbClr val="134349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info@abaia.org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566928" y="3310128"/>
            <a:ext cx="457200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spc="140" kern="0" dirty="0">
                <a:solidFill>
                  <a:srgbClr val="6C737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abaia.org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566928" y="4485132"/>
            <a:ext cx="128016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15181C"/>
                </a:solidFill>
                <a:latin typeface="Bricolage Grotesque" pitchFamily="34" charset="0"/>
                <a:ea typeface="Bricolage Grotesque" pitchFamily="34" charset="-122"/>
                <a:cs typeface="Bricolage Grotesque" pitchFamily="34" charset="-120"/>
              </a:rPr>
              <a:t>ABAIA</a:t>
            </a:r>
            <a:endParaRPr lang="en-US" sz="1500" dirty="0"/>
          </a:p>
        </p:txBody>
      </p:sp>
      <p:sp>
        <p:nvSpPr>
          <p:cNvPr id="20" name="Text 18"/>
          <p:cNvSpPr/>
          <p:nvPr/>
        </p:nvSpPr>
        <p:spPr>
          <a:xfrm>
            <a:off x="5833872" y="4539996"/>
            <a:ext cx="274320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800" spc="200" kern="0" dirty="0">
                <a:solidFill>
                  <a:srgbClr val="6C7378"/>
                </a:solidFill>
                <a:latin typeface="JetBrains Mono" pitchFamily="34" charset="0"/>
                <a:ea typeface="JetBrains Mono" pitchFamily="34" charset="-122"/>
                <a:cs typeface="JetBrains Mono" pitchFamily="34" charset="-120"/>
              </a:rPr>
              <a:t>A NATIONAL NON-PROFIT ASSOCIATION</a:t>
            </a:r>
            <a:endParaRPr lang="en-US" sz="8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All Bharat Artificial Intelligence Association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ABAIA deck template</dc:title>
  <dc:subject>PptxGenJS Presentation</dc:subject>
  <dc:creator>ABAIA</dc:creator>
  <cp:lastModifiedBy>ABAIA</cp:lastModifiedBy>
  <cp:revision>1</cp:revision>
  <dcterms:created xsi:type="dcterms:W3CDTF">2026-09-04T19:39:43Z</dcterms:created>
  <dcterms:modified xsi:type="dcterms:W3CDTF">2026-09-04T19:39:43Z</dcterms:modified>
</cp:coreProperties>
</file>